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Welcome to the lecture on ””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8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9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4273296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xfrm>
            <a:off x="4273296" y="3200400"/>
            <a:ext cx="16306801" cy="8991600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cap="none" sz="8800">
                <a:solidFill>
                  <a:srgbClr val="CCC1D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3950" indent="-666750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54479" indent="-640079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79" indent="-640079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68879" indent="-640079" defTabSz="914400">
              <a:spcBef>
                <a:spcPts val="1300"/>
              </a:spcBef>
              <a:buSzPct val="100000"/>
              <a:buFont typeface="Arial"/>
              <a:buChar char="»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9917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306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bg>
      <p:bgPr>
        <a:solidFill>
          <a:srgbClr val="775F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6"/>
          <p:cNvSpPr/>
          <p:nvPr/>
        </p:nvSpPr>
        <p:spPr>
          <a:xfrm>
            <a:off x="3048000" y="11942064"/>
            <a:ext cx="18288000" cy="1773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39" name="Rectangle 9"/>
          <p:cNvSpPr/>
          <p:nvPr/>
        </p:nvSpPr>
        <p:spPr>
          <a:xfrm>
            <a:off x="3029711" y="12106656"/>
            <a:ext cx="4498849" cy="1426465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0" name="Rectangle 10"/>
          <p:cNvSpPr/>
          <p:nvPr/>
        </p:nvSpPr>
        <p:spPr>
          <a:xfrm>
            <a:off x="7766304" y="12088368"/>
            <a:ext cx="13569696" cy="1426465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1" name="Title Text"/>
          <p:cNvSpPr txBox="1"/>
          <p:nvPr>
            <p:ph type="title"/>
          </p:nvPr>
        </p:nvSpPr>
        <p:spPr>
          <a:xfrm>
            <a:off x="7772400" y="8077202"/>
            <a:ext cx="12954000" cy="3657601"/>
          </a:xfrm>
          <a:prstGeom prst="rect">
            <a:avLst/>
          </a:prstGeom>
        </p:spPr>
        <p:txBody>
          <a:bodyPr lIns="91429" tIns="91429" rIns="91429" bIns="91429" anchor="b"/>
          <a:lstStyle>
            <a:lvl1pPr algn="l" defTabSz="1828800">
              <a:defRPr sz="8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7772400" y="12100073"/>
            <a:ext cx="13411200" cy="1371601"/>
          </a:xfrm>
          <a:prstGeom prst="rect">
            <a:avLst/>
          </a:prstGeom>
        </p:spPr>
        <p:txBody>
          <a:bodyPr lIns="91429" tIns="91429" rIns="91429" bIns="91429"/>
          <a:lstStyle>
            <a:lvl1pPr marL="0" indent="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153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305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457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61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9601681" y="54991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1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2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53" name="Title Text"/>
          <p:cNvSpPr txBox="1"/>
          <p:nvPr>
            <p:ph type="title"/>
          </p:nvPr>
        </p:nvSpPr>
        <p:spPr>
          <a:xfrm>
            <a:off x="4267201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half" idx="1"/>
          </p:nvPr>
        </p:nvSpPr>
        <p:spPr>
          <a:xfrm>
            <a:off x="4267200" y="3179134"/>
            <a:ext cx="7772400" cy="9144001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qLCVj_Ej5VQ" TargetMode="External"/><Relationship Id="rId3" Type="http://schemas.openxmlformats.org/officeDocument/2006/relationships/hyperlink" Target="https://www.youtube.com/watch?v=KIhPtHOfbhQ" TargetMode="External"/><Relationship Id="rId4" Type="http://schemas.openxmlformats.org/officeDocument/2006/relationships/hyperlink" Target="https://www.youtube.com/watch?v=ACEOKYS5MUk" TargetMode="External"/><Relationship Id="rId5" Type="http://schemas.openxmlformats.org/officeDocument/2006/relationships/hyperlink" Target="https://dafriedman97.github.io/mlbook/content/table_of_contents.html" TargetMode="External"/><Relationship Id="rId6" Type="http://schemas.openxmlformats.org/officeDocument/2006/relationships/hyperlink" Target="https://www.youtube.com/watch?v=Pwgpl9mKars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  <a:br/>
            <a:r>
              <a:t>		logistic regression</a:t>
            </a:r>
          </a:p>
        </p:txBody>
      </p:sp>
      <p:sp>
        <p:nvSpPr>
          <p:cNvPr id="165" name="Subtitle 3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LASSIFICATION: LOGISTIC REGRESS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CLASSIFICATION: LOGISTIC REGRESSION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008" y="281991"/>
            <a:ext cx="16359931" cy="7197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380" y="7490593"/>
            <a:ext cx="21996401" cy="622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75138"/>
            <a:ext cx="24384000" cy="12965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159" y="404215"/>
            <a:ext cx="19439995" cy="12353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LASSIFICATION: SOFTMAX REGRESS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CLASSIFICATION: SOFTMAX REGRESSION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Softmax and loss function</a:t>
            </a:r>
          </a:p>
        </p:txBody>
      </p:sp>
      <p:sp>
        <p:nvSpPr>
          <p:cNvPr id="235" name="Content Placeholder 2"/>
          <p:cNvSpPr txBox="1"/>
          <p:nvPr>
            <p:ph type="body" idx="1"/>
          </p:nvPr>
        </p:nvSpPr>
        <p:spPr>
          <a:xfrm>
            <a:off x="673100" y="4000500"/>
            <a:ext cx="23050500" cy="8864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/>
            <a:r>
              <a:t>Sigmoid to Softmax</a:t>
            </a:r>
          </a:p>
          <a:p>
            <a:pPr/>
            <a:r>
              <a:t>Loss function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1*ReYpdIZ3ZSAPb2W8cJpkBg.jpeg" descr="1*ReYpdIZ3ZSAPb2W8cJpkB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632" y="3811277"/>
            <a:ext cx="6765768" cy="347872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ext"/>
          <p:cNvSpPr txBox="1"/>
          <p:nvPr/>
        </p:nvSpPr>
        <p:spPr>
          <a:xfrm>
            <a:off x="16550361" y="7571482"/>
            <a:ext cx="6992797" cy="88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</a:p>
        </p:txBody>
      </p:sp>
      <p:sp>
        <p:nvSpPr>
          <p:cNvPr id="239" name="Equation"/>
          <p:cNvSpPr txBox="1"/>
          <p:nvPr/>
        </p:nvSpPr>
        <p:spPr>
          <a:xfrm>
            <a:off x="18607589" y="5569894"/>
            <a:ext cx="1860833" cy="5594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40" name="Equation"/>
          <p:cNvSpPr txBox="1"/>
          <p:nvPr/>
        </p:nvSpPr>
        <p:spPr>
          <a:xfrm>
            <a:off x="17825595" y="6551013"/>
            <a:ext cx="4442329" cy="5880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41" name="Equation"/>
          <p:cNvSpPr txBox="1"/>
          <p:nvPr/>
        </p:nvSpPr>
        <p:spPr>
          <a:xfrm>
            <a:off x="1649520" y="3468887"/>
            <a:ext cx="6570983" cy="15618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den>
                  </m:f>
                </m:oMath>
              </m:oMathPara>
            </a14:m>
            <a:endParaRPr sz="5000"/>
          </a:p>
        </p:txBody>
      </p:sp>
      <p:sp>
        <p:nvSpPr>
          <p:cNvPr id="242" name="Equation"/>
          <p:cNvSpPr txBox="1"/>
          <p:nvPr/>
        </p:nvSpPr>
        <p:spPr>
          <a:xfrm>
            <a:off x="5642750" y="9182086"/>
            <a:ext cx="18587710" cy="7357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43" name="Equation"/>
          <p:cNvSpPr txBox="1"/>
          <p:nvPr/>
        </p:nvSpPr>
        <p:spPr>
          <a:xfrm>
            <a:off x="6519531" y="10156814"/>
            <a:ext cx="15722658" cy="7357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44" name="Equation"/>
          <p:cNvSpPr txBox="1"/>
          <p:nvPr/>
        </p:nvSpPr>
        <p:spPr>
          <a:xfrm>
            <a:off x="6551893" y="11131543"/>
            <a:ext cx="15341805" cy="7357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45" name="Equation"/>
          <p:cNvSpPr txBox="1"/>
          <p:nvPr/>
        </p:nvSpPr>
        <p:spPr>
          <a:xfrm>
            <a:off x="6502412" y="11990952"/>
            <a:ext cx="11391877" cy="7357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p>
                  </m:sSubSup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46" name="Equation"/>
          <p:cNvSpPr txBox="1"/>
          <p:nvPr/>
        </p:nvSpPr>
        <p:spPr>
          <a:xfrm>
            <a:off x="1199881" y="5226754"/>
            <a:ext cx="7179349" cy="1904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}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b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num>
                    <m:den>
                      <m:sSub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b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den>
                  </m:f>
                </m:oMath>
              </m:oMathPara>
            </a14:m>
            <a:endParaRPr sz="50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Screenshot 2021-09-26 at 1.02.58 PM.png" descr="Screenshot 2021-09-26 at 1.02.58 PM.png"/>
          <p:cNvPicPr>
            <a:picLocks noChangeAspect="1"/>
          </p:cNvPicPr>
          <p:nvPr/>
        </p:nvPicPr>
        <p:blipFill>
          <a:blip r:embed="rId2">
            <a:extLst/>
          </a:blip>
          <a:srcRect l="123" t="5637" r="20191" b="9885"/>
          <a:stretch>
            <a:fillRect/>
          </a:stretch>
        </p:blipFill>
        <p:spPr>
          <a:xfrm>
            <a:off x="15458" y="-30084"/>
            <a:ext cx="19705484" cy="13056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2" name="Screenshot 2021-09-26 at 1.03.41 PM.png" descr="Screenshot 2021-09-26 at 1.03.41 PM.png"/>
          <p:cNvPicPr>
            <a:picLocks noChangeAspect="1"/>
          </p:cNvPicPr>
          <p:nvPr/>
        </p:nvPicPr>
        <p:blipFill>
          <a:blip r:embed="rId2">
            <a:extLst/>
          </a:blip>
          <a:srcRect l="0" t="9869" r="36083" b="29415"/>
          <a:stretch>
            <a:fillRect/>
          </a:stretch>
        </p:blipFill>
        <p:spPr>
          <a:xfrm>
            <a:off x="-60631" y="-36472"/>
            <a:ext cx="17138949" cy="1017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6" name="Screenshot 2021-09-26 at 1.04.07 PM.png" descr="Screenshot 2021-09-26 at 1.04.07 PM.png"/>
          <p:cNvPicPr>
            <a:picLocks noChangeAspect="1"/>
          </p:cNvPicPr>
          <p:nvPr/>
        </p:nvPicPr>
        <p:blipFill>
          <a:blip r:embed="rId2">
            <a:extLst/>
          </a:blip>
          <a:srcRect l="0" t="13517" r="12236" b="9635"/>
          <a:stretch>
            <a:fillRect/>
          </a:stretch>
        </p:blipFill>
        <p:spPr>
          <a:xfrm>
            <a:off x="14533" y="14996"/>
            <a:ext cx="23313556" cy="12758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9" name="Screenshot 2021-09-26 at 1.05.07 PM.png" descr="Screenshot 2021-09-26 at 1.05.07 PM.png"/>
          <p:cNvPicPr>
            <a:picLocks noChangeAspect="1"/>
          </p:cNvPicPr>
          <p:nvPr/>
        </p:nvPicPr>
        <p:blipFill>
          <a:blip r:embed="rId2">
            <a:extLst/>
          </a:blip>
          <a:srcRect l="0" t="2434" r="43538" b="30800"/>
          <a:stretch>
            <a:fillRect/>
          </a:stretch>
        </p:blipFill>
        <p:spPr>
          <a:xfrm>
            <a:off x="125426" y="93028"/>
            <a:ext cx="17014011" cy="125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MLE (LR)</a:t>
            </a:r>
          </a:p>
        </p:txBody>
      </p:sp>
      <p:sp>
        <p:nvSpPr>
          <p:cNvPr id="171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72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590" y="4081227"/>
            <a:ext cx="15246351" cy="740727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Equation"/>
          <p:cNvSpPr txBox="1"/>
          <p:nvPr/>
        </p:nvSpPr>
        <p:spPr>
          <a:xfrm>
            <a:off x="17385803" y="1043594"/>
            <a:ext cx="6464575" cy="149447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000"/>
          </a:p>
        </p:txBody>
      </p:sp>
      <p:sp>
        <p:nvSpPr>
          <p:cNvPr id="174" name="Equation"/>
          <p:cNvSpPr txBox="1"/>
          <p:nvPr/>
        </p:nvSpPr>
        <p:spPr>
          <a:xfrm>
            <a:off x="17178184" y="2859731"/>
            <a:ext cx="6879815" cy="15618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den>
                  </m:f>
                </m:oMath>
              </m:oMathPara>
            </a14:m>
            <a:endParaRPr sz="5000"/>
          </a:p>
        </p:txBody>
      </p:sp>
      <p:sp>
        <p:nvSpPr>
          <p:cNvPr id="175" name="Equation"/>
          <p:cNvSpPr txBox="1"/>
          <p:nvPr/>
        </p:nvSpPr>
        <p:spPr>
          <a:xfrm>
            <a:off x="17352578" y="4584228"/>
            <a:ext cx="6570983" cy="13803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den>
                  </m:f>
                </m:oMath>
              </m:oMathPara>
            </a14:m>
            <a:endParaRPr sz="50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  <p:bldP build="whole" bldLvl="1" animBg="1" rev="0" advAuto="0" spid="175" grpId="3"/>
      <p:bldP build="whole" bldLvl="1" animBg="1" rev="0" advAuto="0" spid="174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</a:t>
            </a:r>
            <a:r>
              <a:t>ï</a:t>
            </a:r>
            <a:r>
              <a:t>ve Bayes classifier</a:t>
            </a:r>
          </a:p>
        </p:txBody>
      </p:sp>
      <p:sp>
        <p:nvSpPr>
          <p:cNvPr id="262" name="Content Placeholder 5"/>
          <p:cNvSpPr txBox="1"/>
          <p:nvPr>
            <p:ph type="body" idx="1"/>
          </p:nvPr>
        </p:nvSpPr>
        <p:spPr>
          <a:xfrm>
            <a:off x="673100" y="2887528"/>
            <a:ext cx="23050500" cy="8864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Probabilistic classifiers estimate</a:t>
            </a:r>
          </a:p>
          <a:p>
            <a:pPr>
              <a:lnSpc>
                <a:spcPct val="90000"/>
              </a:lnSpc>
            </a:pPr>
            <a:r>
              <a:t>Use Bayes theorem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</a:pPr>
            <a:r>
              <a:t>Use Na</a:t>
            </a:r>
            <a:r>
              <a:t>ï</a:t>
            </a:r>
            <a:r>
              <a:t>ve assumption, given class label the features are independent (class conditional independence)</a:t>
            </a:r>
          </a:p>
        </p:txBody>
      </p:sp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Equation"/>
          <p:cNvSpPr txBox="1"/>
          <p:nvPr/>
        </p:nvSpPr>
        <p:spPr>
          <a:xfrm>
            <a:off x="3942653" y="6867878"/>
            <a:ext cx="10697647" cy="15172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65" name="Equation"/>
          <p:cNvSpPr txBox="1"/>
          <p:nvPr/>
        </p:nvSpPr>
        <p:spPr>
          <a:xfrm>
            <a:off x="12245046" y="4265447"/>
            <a:ext cx="3219376" cy="6034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66" name="Equation"/>
          <p:cNvSpPr txBox="1"/>
          <p:nvPr/>
        </p:nvSpPr>
        <p:spPr>
          <a:xfrm>
            <a:off x="3832685" y="11041826"/>
            <a:ext cx="13599567" cy="15172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Bayes classifier</a:t>
            </a:r>
          </a:p>
        </p:txBody>
      </p:sp>
      <p:sp>
        <p:nvSpPr>
          <p:cNvPr id="269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208" indent="-648208" defTabSz="726440">
              <a:spcBef>
                <a:spcPts val="5700"/>
              </a:spcBef>
              <a:defRPr sz="5632"/>
            </a:pPr>
            <a:r>
              <a:t>Probabilistic classifiers estimate</a:t>
            </a:r>
          </a:p>
          <a:p>
            <a:pPr marL="648208" indent="-648208" defTabSz="726440">
              <a:spcBef>
                <a:spcPts val="5700"/>
              </a:spcBef>
              <a:defRPr sz="5632"/>
            </a:pPr>
            <a:r>
              <a:t>Given the 2D features, we want to estimate the probability that the class label C is say </a:t>
            </a:r>
          </a:p>
          <a:p>
            <a:pPr marL="0" indent="0" defTabSz="726440">
              <a:spcBef>
                <a:spcPts val="5700"/>
              </a:spcBef>
              <a:buSzTx/>
              <a:buNone/>
              <a:defRPr sz="5632"/>
            </a:pPr>
            <a:r>
              <a:t>	C</a:t>
            </a:r>
            <a:r>
              <a:rPr baseline="-15783"/>
              <a:t>1</a:t>
            </a:r>
            <a:r>
              <a:t>(i.e. MALE) or C</a:t>
            </a:r>
            <a:r>
              <a:rPr baseline="-15783"/>
              <a:t>2</a:t>
            </a:r>
            <a:r>
              <a:t>(i.e. FEMALE)</a:t>
            </a:r>
          </a:p>
          <a:p>
            <a:pPr marL="648208" indent="-648208" defTabSz="726440">
              <a:spcBef>
                <a:spcPts val="5700"/>
              </a:spcBef>
              <a:defRPr sz="5632"/>
            </a:pPr>
          </a:p>
          <a:p>
            <a:pPr marL="648208" indent="-648208" defTabSz="726440">
              <a:spcBef>
                <a:spcPts val="5700"/>
              </a:spcBef>
              <a:defRPr sz="5632"/>
            </a:pPr>
            <a:r>
              <a:t>Use Bayes theorem, </a:t>
            </a:r>
            <a:r>
              <a:rPr u="sng"/>
              <a:t>assuming 2D feature vector </a:t>
            </a:r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Equation"/>
          <p:cNvSpPr txBox="1"/>
          <p:nvPr/>
        </p:nvSpPr>
        <p:spPr>
          <a:xfrm>
            <a:off x="4961615" y="9711493"/>
            <a:ext cx="10697647" cy="15172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72" name="Equation"/>
          <p:cNvSpPr txBox="1"/>
          <p:nvPr/>
        </p:nvSpPr>
        <p:spPr>
          <a:xfrm>
            <a:off x="10588662" y="4052176"/>
            <a:ext cx="3219376" cy="6034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Multivariate Gaussian</a:t>
            </a:r>
          </a:p>
        </p:txBody>
      </p:sp>
      <p:pic>
        <p:nvPicPr>
          <p:cNvPr id="27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6523988"/>
            <a:ext cx="16459200" cy="6881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7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19650" y="6569075"/>
            <a:ext cx="2844800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40376" y="4984750"/>
            <a:ext cx="2311401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08096" y="8397355"/>
            <a:ext cx="1930401" cy="55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73459" y="8843856"/>
            <a:ext cx="4445001" cy="86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9" descr="Picture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411200" y="3112160"/>
            <a:ext cx="7010400" cy="134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Object 10" descr="Object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87726" y="2940050"/>
            <a:ext cx="9420225" cy="380365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i"/>
          <p:cNvSpPr txBox="1"/>
          <p:nvPr/>
        </p:nvSpPr>
        <p:spPr>
          <a:xfrm>
            <a:off x="4244597" y="5895128"/>
            <a:ext cx="20979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4"/>
      <p:bldP build="whole" bldLvl="1" animBg="1" rev="0" advAuto="0" spid="275" grpId="5"/>
      <p:bldP build="whole" bldLvl="1" animBg="1" rev="0" advAuto="0" spid="277" grpId="6"/>
      <p:bldP build="whole" bldLvl="1" animBg="1" rev="0" advAuto="0" spid="281" grpId="3"/>
      <p:bldP build="whole" bldLvl="1" animBg="1" rev="0" advAuto="0" spid="279" grpId="2"/>
      <p:bldP build="whole" bldLvl="1" animBg="1" rev="0" advAuto="0" spid="28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8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3250" y="520700"/>
            <a:ext cx="14836777" cy="6194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500" y="7134225"/>
            <a:ext cx="15443200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60650" y="1384300"/>
            <a:ext cx="3581400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49575" y="7721600"/>
            <a:ext cx="3581400" cy="58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ading: B3. Pages 20-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Reading: B3. Pages 20-24</a:t>
            </a:r>
          </a:p>
        </p:txBody>
      </p:sp>
      <p:sp>
        <p:nvSpPr>
          <p:cNvPr id="29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94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5700" y="3741335"/>
            <a:ext cx="15748000" cy="665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9925" y="3634606"/>
            <a:ext cx="4597400" cy="55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Solving for mean vector </a:t>
            </a:r>
          </a:p>
        </p:txBody>
      </p:sp>
      <p:sp>
        <p:nvSpPr>
          <p:cNvPr id="298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99" name="Object 11" descr="Object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2625" y="3403600"/>
            <a:ext cx="12836526" cy="989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Object 1" descr="Object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14400" y="8232775"/>
            <a:ext cx="5349877" cy="4594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20220820_170358.jpg" descr="20220820_170358.jpg"/>
          <p:cNvPicPr>
            <a:picLocks noChangeAspect="1"/>
          </p:cNvPicPr>
          <p:nvPr/>
        </p:nvPicPr>
        <p:blipFill>
          <a:blip r:embed="rId4">
            <a:extLst/>
          </a:blip>
          <a:srcRect l="0" t="26295" r="3702" b="12201"/>
          <a:stretch>
            <a:fillRect/>
          </a:stretch>
        </p:blipFill>
        <p:spPr>
          <a:xfrm>
            <a:off x="19022655" y="2755663"/>
            <a:ext cx="4230191" cy="5848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800">
                <a:latin typeface="Calibri"/>
                <a:ea typeface="Calibri"/>
                <a:cs typeface="Calibri"/>
                <a:sym typeface="Calibri"/>
              </a:defRPr>
            </a:pPr>
            <a:r>
              <a:t>Gaussian Bayes Classifier = </a:t>
            </a:r>
            <a:br/>
            <a:r>
              <a:t>Gaussian/Linear Discriminant Analysis</a:t>
            </a:r>
          </a:p>
        </p:txBody>
      </p:sp>
      <p:sp>
        <p:nvSpPr>
          <p:cNvPr id="304" name="Slide Number Placeholder 8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05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2525" y="4019550"/>
            <a:ext cx="10652125" cy="177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Object 13" descr="Object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6926" y="5699126"/>
            <a:ext cx="17986374" cy="677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10050" y="11880852"/>
            <a:ext cx="1943100" cy="83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Linear Discriminant (Normal dist. with equal covariance)</a:t>
            </a:r>
          </a:p>
        </p:txBody>
      </p:sp>
      <p:sp>
        <p:nvSpPr>
          <p:cNvPr id="310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5775" y="4416426"/>
            <a:ext cx="16103601" cy="906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Object 9" descr="Object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6864" y="3527426"/>
            <a:ext cx="3362324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Object 10" descr="Object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84361" y="3353863"/>
            <a:ext cx="7251701" cy="993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ulticlas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Multiclass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Softmax and loss function</a:t>
            </a:r>
          </a:p>
        </p:txBody>
      </p:sp>
      <p:sp>
        <p:nvSpPr>
          <p:cNvPr id="181" name="Content Placeholder 2"/>
          <p:cNvSpPr txBox="1"/>
          <p:nvPr>
            <p:ph type="body" idx="1"/>
          </p:nvPr>
        </p:nvSpPr>
        <p:spPr>
          <a:xfrm>
            <a:off x="673100" y="4000500"/>
            <a:ext cx="23050500" cy="8864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/>
            <a:r>
              <a:t>Sigmoid to Softmax</a:t>
            </a:r>
          </a:p>
          <a:p>
            <a:pPr/>
            <a:r>
              <a:t>Loss function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3" name="1*ReYpdIZ3ZSAPb2W8cJpkBg.jpeg" descr="1*ReYpdIZ3ZSAPb2W8cJpkB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632" y="3811277"/>
            <a:ext cx="6765768" cy="347872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ext"/>
          <p:cNvSpPr txBox="1"/>
          <p:nvPr/>
        </p:nvSpPr>
        <p:spPr>
          <a:xfrm>
            <a:off x="16823601" y="7855844"/>
            <a:ext cx="6992798" cy="88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3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</a:p>
        </p:txBody>
      </p:sp>
      <p:sp>
        <p:nvSpPr>
          <p:cNvPr id="185" name="Equation"/>
          <p:cNvSpPr txBox="1"/>
          <p:nvPr/>
        </p:nvSpPr>
        <p:spPr>
          <a:xfrm>
            <a:off x="17683415" y="6270224"/>
            <a:ext cx="1860833" cy="5594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86" name="Equation"/>
          <p:cNvSpPr txBox="1"/>
          <p:nvPr/>
        </p:nvSpPr>
        <p:spPr>
          <a:xfrm>
            <a:off x="17636021" y="7048747"/>
            <a:ext cx="4442329" cy="5880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87" name="Equation"/>
          <p:cNvSpPr txBox="1"/>
          <p:nvPr/>
        </p:nvSpPr>
        <p:spPr>
          <a:xfrm>
            <a:off x="17589546" y="3682158"/>
            <a:ext cx="6570984" cy="15618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p>
                            <m:e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xmlns:a="http://schemas.openxmlformats.org/drawingml/2006/main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den>
                  </m:f>
                </m:oMath>
              </m:oMathPara>
            </a14:m>
            <a:endParaRPr sz="5000"/>
          </a:p>
        </p:txBody>
      </p:sp>
      <p:sp>
        <p:nvSpPr>
          <p:cNvPr id="188" name="Equation"/>
          <p:cNvSpPr txBox="1"/>
          <p:nvPr/>
        </p:nvSpPr>
        <p:spPr>
          <a:xfrm>
            <a:off x="6590621" y="9817186"/>
            <a:ext cx="17887089" cy="7366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89" name="Equation"/>
          <p:cNvSpPr txBox="1"/>
          <p:nvPr/>
        </p:nvSpPr>
        <p:spPr>
          <a:xfrm>
            <a:off x="6590621" y="10900903"/>
            <a:ext cx="15222215" cy="7366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92" name="Content Placeholder 2"/>
          <p:cNvSpPr txBox="1"/>
          <p:nvPr>
            <p:ph type="body" idx="1"/>
          </p:nvPr>
        </p:nvSpPr>
        <p:spPr>
          <a:xfrm>
            <a:off x="673100" y="4000500"/>
            <a:ext cx="23050500" cy="88646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Linear Regression - Multivariate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2" invalidUrl="" action="" tgtFrame="" tooltip="" history="1" highlightClick="0" endSnd="0"/>
              </a:rPr>
              <a:t>https://www.youtube.com/watch?v=qLCVj_Ej5VQ</a:t>
            </a:r>
            <a:endParaRPr u="none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Logistic Regression - Multivariate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3" invalidUrl="" action="" tgtFrame="" tooltip="" history="1" highlightClick="0" endSnd="0"/>
              </a:rPr>
              <a:t>https://www.youtube.com/watch?v=KIhPtHOfbhQ</a:t>
            </a:r>
            <a:endParaRPr u="none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Softmax Regression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4" invalidUrl="" action="" tgtFrame="" tooltip="" history="1" highlightClick="0" endSnd="0"/>
              </a:rPr>
              <a:t>https://www.youtube.com/watch?v=ACEOKYS5MUk</a:t>
            </a:r>
            <a:endParaRPr u="none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Book: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5" invalidUrl="" action="" tgtFrame="" tooltip="" history="1" highlightClick="0" endSnd="0"/>
              </a:rPr>
              <a:t>https://dafriedman97.github.io/mlbook/content/table_of_contents.html</a:t>
            </a:r>
            <a:endParaRPr u="none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KL divergence and Cross entropy: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900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6" invalidUrl="" action="" tgtFrame="" tooltip="" history="1" highlightClick="0" endSnd="0"/>
              </a:rPr>
              <a:t>https://www.youtube.com/watch?v=Pwgpl9mKars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Probabilistic models: Generative vs Discriminative</a:t>
            </a:r>
          </a:p>
        </p:txBody>
      </p:sp>
      <p:sp>
        <p:nvSpPr>
          <p:cNvPr id="196" name="Slide Number Placeholder 8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7" name="TextBox 14"/>
          <p:cNvSpPr txBox="1"/>
          <p:nvPr/>
        </p:nvSpPr>
        <p:spPr>
          <a:xfrm>
            <a:off x="5024142" y="5194853"/>
            <a:ext cx="6173471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306">
              <a:defRPr sz="4000">
                <a:solidFill>
                  <a:srgbClr val="8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algn="l" defTabSz="914306">
              <a:defRPr sz="4000">
                <a:solidFill>
                  <a:srgbClr val="8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	Discriminative models</a:t>
            </a:r>
          </a:p>
        </p:txBody>
      </p:sp>
      <p:sp>
        <p:nvSpPr>
          <p:cNvPr id="198" name="TextBox 14"/>
          <p:cNvSpPr txBox="1"/>
          <p:nvPr/>
        </p:nvSpPr>
        <p:spPr>
          <a:xfrm>
            <a:off x="5024142" y="3497183"/>
            <a:ext cx="6173471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306">
              <a:defRPr sz="4000">
                <a:solidFill>
                  <a:srgbClr val="8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algn="l" defTabSz="914306">
              <a:defRPr sz="4000">
                <a:solidFill>
                  <a:srgbClr val="8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	Generative models</a:t>
            </a:r>
          </a:p>
        </p:txBody>
      </p:sp>
      <p:pic>
        <p:nvPicPr>
          <p:cNvPr id="199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1125" y="8007347"/>
            <a:ext cx="4470400" cy="386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31247" t="0" r="4132" b="0"/>
          <a:stretch>
            <a:fillRect/>
          </a:stretch>
        </p:blipFill>
        <p:spPr>
          <a:xfrm>
            <a:off x="4932702" y="7171199"/>
            <a:ext cx="7154524" cy="622780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Equation"/>
          <p:cNvSpPr txBox="1"/>
          <p:nvPr/>
        </p:nvSpPr>
        <p:spPr>
          <a:xfrm>
            <a:off x="11320871" y="5784827"/>
            <a:ext cx="3219377" cy="6034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02" name="Equation"/>
          <p:cNvSpPr txBox="1"/>
          <p:nvPr/>
        </p:nvSpPr>
        <p:spPr>
          <a:xfrm>
            <a:off x="11313438" y="3658623"/>
            <a:ext cx="10005774" cy="15172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gression: Multivariate LInear Regress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Regression: Multivariate LInear Regression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9" name="Screenshot 2021-09-27 at 5.12.46 PM.png" descr="Screenshot 2021-09-27 at 5.12.4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8515" b="37090"/>
          <a:stretch>
            <a:fillRect/>
          </a:stretch>
        </p:blipFill>
        <p:spPr>
          <a:xfrm>
            <a:off x="408307" y="325275"/>
            <a:ext cx="23270834" cy="10001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21-09-27 at 5.13.18 PM.png" descr="Screenshot 2021-09-27 at 5.13.18 PM.png"/>
          <p:cNvPicPr>
            <a:picLocks noChangeAspect="1"/>
          </p:cNvPicPr>
          <p:nvPr/>
        </p:nvPicPr>
        <p:blipFill>
          <a:blip r:embed="rId3">
            <a:extLst/>
          </a:blip>
          <a:srcRect l="0" t="44521" r="43745" b="20266"/>
          <a:stretch>
            <a:fillRect/>
          </a:stretch>
        </p:blipFill>
        <p:spPr>
          <a:xfrm>
            <a:off x="441260" y="9519076"/>
            <a:ext cx="10287834" cy="4024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seudo inver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Pseudo inverse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4" name="Screenshot 2021-09-27 at 5.12.12 PM.png" descr="Screenshot 2021-09-27 at 5.12.12 PM.png"/>
          <p:cNvPicPr>
            <a:picLocks noChangeAspect="1"/>
          </p:cNvPicPr>
          <p:nvPr/>
        </p:nvPicPr>
        <p:blipFill>
          <a:blip r:embed="rId2">
            <a:extLst/>
          </a:blip>
          <a:srcRect l="0" t="0" r="59999" b="48131"/>
          <a:stretch>
            <a:fillRect/>
          </a:stretch>
        </p:blipFill>
        <p:spPr>
          <a:xfrm>
            <a:off x="11692979" y="4107413"/>
            <a:ext cx="7315368" cy="592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creenshot 2021-09-27 at 5.13.18 PM.png" descr="Screenshot 2021-09-27 at 5.13.18 PM.png"/>
          <p:cNvPicPr>
            <a:picLocks noChangeAspect="1"/>
          </p:cNvPicPr>
          <p:nvPr/>
        </p:nvPicPr>
        <p:blipFill>
          <a:blip r:embed="rId3">
            <a:extLst/>
          </a:blip>
          <a:srcRect l="0" t="44521" r="43745" b="20266"/>
          <a:stretch>
            <a:fillRect/>
          </a:stretch>
        </p:blipFill>
        <p:spPr>
          <a:xfrm>
            <a:off x="1009983" y="4210994"/>
            <a:ext cx="10287834" cy="4024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